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6" r:id="rId1"/>
    <p:sldMasterId id="2147483660" r:id="rId2"/>
    <p:sldMasterId id="2147483696" r:id="rId3"/>
    <p:sldMasterId id="2147483648" r:id="rId4"/>
  </p:sldMasterIdLst>
  <p:notesMasterIdLst>
    <p:notesMasterId r:id="rId13"/>
  </p:notesMasterIdLst>
  <p:sldIdLst>
    <p:sldId id="268" r:id="rId5"/>
    <p:sldId id="257" r:id="rId6"/>
    <p:sldId id="266" r:id="rId7"/>
    <p:sldId id="259" r:id="rId8"/>
    <p:sldId id="260" r:id="rId9"/>
    <p:sldId id="261" r:id="rId10"/>
    <p:sldId id="264" r:id="rId11"/>
    <p:sldId id="269" r:id="rId12"/>
  </p:sldIdLst>
  <p:sldSz cx="9144000" cy="5143500" type="screen16x9"/>
  <p:notesSz cx="6858000" cy="9144000"/>
  <p:embeddedFontLst>
    <p:embeddedFont>
      <p:font typeface="Bahnschrift SemiBold SemiConden" panose="020B0502040204020203" pitchFamily="34" charset="0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V Boli" panose="02000500030200090000" pitchFamily="2" charset="0"/>
      <p:regular r:id="rId19"/>
    </p:embeddedFont>
    <p:embeddedFont>
      <p:font typeface="Open Sans" pitchFamily="2" charset="0"/>
      <p:regular r:id="rId20"/>
      <p:bold r:id="rId21"/>
      <p:italic r:id="rId22"/>
      <p:boldItalic r:id="rId23"/>
    </p:embeddedFont>
    <p:embeddedFont>
      <p:font typeface="PT Sans Narrow" panose="020B0506020203020204" pitchFamily="3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6C00"/>
    <a:srgbClr val="695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E3D19-F14A-5001-56B5-92E82D853711}" v="5" dt="2022-03-31T11:09:45.645"/>
    <p1510:client id="{20144F1B-DABD-3C25-F2E0-FF04951E3127}" v="24" dt="2022-04-04T08:07:22.473"/>
    <p1510:client id="{33BABEBE-7D06-AB83-CFD7-308864E3881D}" v="132" dt="2022-04-06T05:06:58.564"/>
    <p1510:client id="{754C21D7-047A-A02C-554F-C19D86A22423}" v="783" dt="2022-04-04T07:44:28.905"/>
    <p1510:client id="{85D7FAAF-6BFE-E10F-6321-BD60FE7B80F9}" v="410" dt="2022-04-04T08:02:39.887"/>
    <p1510:client id="{AFFF53B6-4065-F28D-5752-53316D6047B6}" v="67" dt="2022-03-31T09:26:20.161"/>
    <p1510:client id="{C748BBE3-90E0-C831-51A6-85489418B011}" v="1577" dt="2022-04-06T04:57:08.538"/>
    <p1510:client id="{CFAE8235-204C-CB05-6889-A04122137A70}" v="126" dt="2022-03-31T12:31:50.189"/>
    <p1510:client id="{E92DE620-628A-77E5-32D0-AE1332C9358C}" v="5" dt="2022-03-31T09:09:13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935526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900"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19200" y="628650"/>
            <a:ext cx="6781800" cy="1919288"/>
          </a:xfrm>
        </p:spPr>
        <p:txBody>
          <a:bodyPr anchorCtr="1"/>
          <a:lstStyle>
            <a:lvl1pPr algn="ctr">
              <a:defRPr sz="6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261127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800350"/>
            <a:ext cx="6400800" cy="14049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536576" y="4686300"/>
            <a:ext cx="2054225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251201" y="4686300"/>
            <a:ext cx="2887663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88150" y="4693444"/>
            <a:ext cx="1905000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B9D05-323B-4DF8-88E5-644ED818CD73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017341"/>
      </p:ext>
    </p:extLst>
  </p:cSld>
  <p:clrMapOvr>
    <a:masterClrMapping/>
  </p:clrMapOvr>
  <p:transition spd="med">
    <p:pull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CF816-2F0B-476D-9ACE-6E45A434CD02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443321"/>
      </p:ext>
    </p:extLst>
  </p:cSld>
  <p:clrMapOvr>
    <a:masterClrMapping/>
  </p:clrMapOvr>
  <p:transition spd="med">
    <p:pull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D4CA3-F216-4BA5-A973-29658774ED92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471524"/>
      </p:ext>
    </p:extLst>
  </p:cSld>
  <p:clrMapOvr>
    <a:masterClrMapping/>
  </p:clrMapOvr>
  <p:transition spd="med">
    <p:pull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371600"/>
            <a:ext cx="4000500" cy="3028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371600"/>
            <a:ext cx="4000500" cy="3028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A294A-758F-4353-8D0C-842DC03EFCA4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234639"/>
      </p:ext>
    </p:extLst>
  </p:cSld>
  <p:clrMapOvr>
    <a:masterClrMapping/>
  </p:clrMapOvr>
  <p:transition spd="med">
    <p:pull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9C31F-1F93-462A-B94C-CD1BD7EE66F2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729828"/>
      </p:ext>
    </p:extLst>
  </p:cSld>
  <p:clrMapOvr>
    <a:masterClrMapping/>
  </p:clrMapOvr>
  <p:transition spd="med">
    <p:pull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25A254-7C1F-404A-9A03-9FB966A5D4AB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951982"/>
      </p:ext>
    </p:extLst>
  </p:cSld>
  <p:clrMapOvr>
    <a:masterClrMapping/>
  </p:clrMapOvr>
  <p:transition spd="med">
    <p:pull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83AA7E-D088-4CE8-8075-FC1213E3C100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019946"/>
      </p:ext>
    </p:extLst>
  </p:cSld>
  <p:clrMapOvr>
    <a:masterClrMapping/>
  </p:clrMapOvr>
  <p:transition spd="med">
    <p:pull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E77839-0C3B-444F-984C-5D56C4013526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957693"/>
      </p:ext>
    </p:extLst>
  </p:cSld>
  <p:clrMapOvr>
    <a:masterClrMapping/>
  </p:clrMapOvr>
  <p:transition spd="med">
    <p:pull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900"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BABD4-71C7-44FC-AB8A-84E8C8FEC870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684539"/>
      </p:ext>
    </p:extLst>
  </p:cSld>
  <p:clrMapOvr>
    <a:masterClrMapping/>
  </p:clrMapOvr>
  <p:transition spd="med">
    <p:pull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117465-E621-4728-8C7B-14F941DCE4F7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998001"/>
      </p:ext>
    </p:extLst>
  </p:cSld>
  <p:clrMapOvr>
    <a:masterClrMapping/>
  </p:clrMapOvr>
  <p:transition spd="med">
    <p:pull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354807"/>
            <a:ext cx="2038350" cy="40457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54807"/>
            <a:ext cx="5962650" cy="40457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BE5F4A-25C5-482B-B352-77553F10CA24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624016"/>
      </p:ext>
    </p:extLst>
  </p:cSld>
  <p:clrMapOvr>
    <a:masterClrMapping/>
  </p:clrMapOvr>
  <p:transition spd="med">
    <p:pull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54806"/>
            <a:ext cx="81534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371600"/>
            <a:ext cx="4000500" cy="30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371600"/>
            <a:ext cx="4000500" cy="30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2A18C4-DCA0-4A6E-8E02-0C9738D9CB0E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651051"/>
      </p:ext>
    </p:extLst>
  </p:cSld>
  <p:clrMapOvr>
    <a:masterClrMapping/>
  </p:clrMapOvr>
  <p:transition spd="med">
    <p:pull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54806"/>
            <a:ext cx="81534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371600"/>
            <a:ext cx="4000500" cy="30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371600"/>
            <a:ext cx="4000500" cy="1457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2943225"/>
            <a:ext cx="4000500" cy="1457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EC092F-9743-4E61-9060-DCD1E55D3711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976542"/>
      </p:ext>
    </p:extLst>
  </p:cSld>
  <p:clrMapOvr>
    <a:masterClrMapping/>
  </p:clrMapOvr>
  <p:transition spd="med">
    <p:pull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54806"/>
            <a:ext cx="81534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33400" y="1371600"/>
            <a:ext cx="8153400" cy="3028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1FAB86-16A6-4905-A835-42058CE84A3C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150672"/>
      </p:ext>
    </p:extLst>
  </p:cSld>
  <p:clrMapOvr>
    <a:masterClrMapping/>
  </p:clrMapOvr>
  <p:transition spd="med">
    <p:pull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Matthias Rauterberg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E12857-38DA-49AD-B960-694FC838C2E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87444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gradFill rotWithShape="1">
          <a:gsLst>
            <a:gs pos="0">
              <a:srgbClr val="111111"/>
            </a:gs>
            <a:gs pos="100000">
              <a:srgbClr val="333333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"/>
          <p:cNvSpPr>
            <a:spLocks noGrp="1"/>
          </p:cNvSpPr>
          <p:nvPr>
            <p:ph type="sldNum" sz="quarter" idx="10"/>
          </p:nvPr>
        </p:nvSpPr>
        <p:spPr>
          <a:xfrm>
            <a:off x="8447088" y="4856560"/>
            <a:ext cx="239712" cy="172640"/>
          </a:xfrm>
        </p:spPr>
        <p:txBody>
          <a:bodyPr lIns="45718" tIns="45718" rIns="45718" bIns="45718"/>
          <a:lstStyle>
            <a:lvl1pPr algn="r" defTabSz="914367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fld id="{57D8E977-E63E-4C65-8B63-D2204375E09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243326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AC28-104A-9441-9A48-55CC1915A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07ECE-2C76-1943-B128-022967FEA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201FA-6363-A945-822C-367530F2E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8A7A0-C5C7-9446-94B8-49476A6F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369EF-A336-A049-93CF-CD6E56C6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626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A900A-A13E-A047-B2CB-E8244E7A7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02C26-421E-CA43-BCFB-11BD730EF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577B5-B0A4-6346-970F-B9B4C197E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BC18D-781D-1741-9B32-C3A8849C4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E533C-9458-B146-9B26-7A1E8469E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9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A6F31-ED7D-2946-B65E-0173A03D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A4D87-50A3-FD4E-BD43-5E6B4F567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8DA1E-ADE5-0C40-9FA7-E6566F50E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FF14F-D9D3-E141-A8FB-9DCE22EB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DECB0-2339-DF4A-BB23-4DA91B86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697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3A5E-4FF1-D14E-8700-982CF9EA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33C2E-E920-4647-9BDF-B4964437B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C4125-7878-2D42-B8F7-6DEB8B36B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B5471-6400-3E4B-9616-E3CA9A332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9CDE4-C4A9-254D-80C8-B62BA0FEF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68435-C24C-144A-8340-93346B70D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326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3C6-8D70-3942-A201-778322F43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3E9E0-2438-264F-980C-D5FE3ABF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137BA-78B6-0348-A5B9-8283053C8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C7F90-54F4-EC41-A661-032924799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5806A-E17A-0348-8C00-E1D00E8A17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39E9B5-3860-8841-BD27-D92FFBD9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A7021-E633-BB4C-9860-68284E049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323AD2-4D4E-9E4F-88C3-E73FB0BBD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762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2E1B-657B-374C-A417-F1E1D11C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672199-742A-DC4B-B5AB-DF964F060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39B75-EE9B-454A-BF7C-A86A0ACBC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B67E3-D00A-F34D-9B23-2C6B1C689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79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D85922-A81D-D04C-9976-72A8B84A4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EED94E-E41F-8D42-A717-C92948FDC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2D7E9-2558-A040-8C18-954CC0C08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45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69FD2-E895-0D4B-9446-2F453C830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23C96-9DEF-CB4D-A4A4-C00329519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87824-FCAE-D044-B1BD-5C5C52D1C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7B7D3-9677-B343-A5F3-4869A378C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84903-DB11-6143-8818-7A22E34F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53B62-7B92-2549-9976-1EA5B5005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596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CF33-5844-A24A-A42C-B160D5D2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BB66F4-19DB-0444-BE72-1124BE23B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EC835-6327-0841-98FB-C924E128E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EFD92-EDC3-A94E-8A93-C93BBA4B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DE6C1-23DA-484B-81CE-CF48CB276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C86D6-8BA0-794A-8630-23803B78C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731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655BC-D748-5D4D-821D-E26A1374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7030E9-975C-E846-A8F9-FE6518E60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4CE21-D772-2042-99ED-A80708A6C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87D40-06D5-F048-9BE4-BAE6FBCF1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56CD6-294A-4142-9CC8-7C8F1E0FC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174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678AD2-9683-734E-A5F7-4BF4A0B414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75EC2-613A-6040-B2DE-19740DE68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7A6CC-D371-E147-9324-4C5A9B934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4F4C4-DCA0-4F4F-871C-7D39FD667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94059-CCA5-CF49-9042-E7DD4EAE2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793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9CDD4-9C8C-4015-B8D6-7CE95EEF54A4}" type="datetimeFigureOut">
              <a:rPr lang="en-IN" smtClean="0"/>
              <a:t>27-10-2022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B3E9D-E0B7-457D-AD09-3F68C10E42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62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9CDD4-9C8C-4015-B8D6-7CE95EEF54A4}" type="datetimeFigureOut">
              <a:rPr lang="en-IN" smtClean="0"/>
              <a:t>27-10-2022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B3E9D-E0B7-457D-AD09-3F68C10E42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8937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9CDD4-9C8C-4015-B8D6-7CE95EEF54A4}" type="datetimeFigureOut">
              <a:rPr lang="en-IN" smtClean="0"/>
              <a:t>27-10-2022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B3E9D-E0B7-457D-AD09-3F68C10E42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4865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9CDD4-9C8C-4015-B8D6-7CE95EEF54A4}" type="datetimeFigureOut">
              <a:rPr lang="en-IN" smtClean="0"/>
              <a:t>27-10-2022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B3E9D-E0B7-457D-AD09-3F68C10E42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914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9CDD4-9C8C-4015-B8D6-7CE95EEF54A4}" type="datetimeFigureOut">
              <a:rPr lang="en-IN" smtClean="0"/>
              <a:t>27-10-2022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B3E9D-E0B7-457D-AD09-3F68C10E42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9757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9CDD4-9C8C-4015-B8D6-7CE95EEF54A4}" type="datetimeFigureOut">
              <a:rPr lang="en-IN" smtClean="0"/>
              <a:t>27-10-2022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B3E9D-E0B7-457D-AD09-3F68C10E42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032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9CDD4-9C8C-4015-B8D6-7CE95EEF54A4}" type="datetimeFigureOut">
              <a:rPr lang="en-IN" smtClean="0"/>
              <a:t>27-10-2022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B3E9D-E0B7-457D-AD09-3F68C10E42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5138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9CDD4-9C8C-4015-B8D6-7CE95EEF54A4}" type="datetimeFigureOut">
              <a:rPr lang="en-IN" smtClean="0"/>
              <a:t>27-10-2022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B3E9D-E0B7-457D-AD09-3F68C10E42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5194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9CDD4-9C8C-4015-B8D6-7CE95EEF54A4}" type="datetimeFigureOut">
              <a:rPr lang="en-IN" smtClean="0"/>
              <a:t>27-10-2022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B3E9D-E0B7-457D-AD09-3F68C10E42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5965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9CDD4-9C8C-4015-B8D6-7CE95EEF54A4}" type="datetimeFigureOut">
              <a:rPr lang="en-IN" smtClean="0"/>
              <a:t>27-10-2022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B3E9D-E0B7-457D-AD09-3F68C10E42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7530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9CDD4-9C8C-4015-B8D6-7CE95EEF54A4}" type="datetimeFigureOut">
              <a:rPr lang="en-IN" smtClean="0"/>
              <a:t>27-10-2022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B3E9D-E0B7-457D-AD09-3F68C10E42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5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900"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  <p:sldLayoutId id="2147483677" r:id="rId2"/>
    <p:sldLayoutId id="2147483709" r:id="rId3"/>
    <p:sldLayoutId id="2147483710" r:id="rId4"/>
    <p:sldLayoutId id="2147483711" r:id="rId5"/>
    <p:sldLayoutId id="2147483712" r:id="rId6"/>
    <p:sldLayoutId id="2147483678" r:id="rId7"/>
    <p:sldLayoutId id="2147483713" r:id="rId8"/>
    <p:sldLayoutId id="2147483714" r:id="rId9"/>
    <p:sldLayoutId id="2147483679" r:id="rId10"/>
    <p:sldLayoutId id="214748371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3333"/>
            </a:gs>
            <a:gs pos="100000">
              <a:srgbClr val="11111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54806"/>
            <a:ext cx="81534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371600"/>
            <a:ext cx="81534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60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3400" y="4686300"/>
            <a:ext cx="2057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 kern="1200">
              <a:solidFill>
                <a:srgbClr val="FFFFFF"/>
              </a:solidFill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260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385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 kern="1200">
              <a:solidFill>
                <a:srgbClr val="FFFFFF"/>
              </a:solidFill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260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CFC2F2-8D4C-4F63-9D9F-6AA0E98A8148}" type="slidenum">
              <a:rPr lang="en-US" altLang="zh-TW" kern="1200">
                <a:solidFill>
                  <a:srgbClr val="FFFFFF"/>
                </a:solidFill>
                <a:latin typeface="Arial" charset="0"/>
                <a:ea typeface="新細明體" pitchFamily="18" charset="-120"/>
                <a:cs typeface="+mn-cs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 kern="1200">
              <a:solidFill>
                <a:srgbClr val="FFFFFF"/>
              </a:solidFill>
              <a:latin typeface="Arial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865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 spd="med">
    <p:pull dir="u"/>
  </p:transition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n"/>
        <a:defRPr kumimoji="1"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FC980E-53B9-1D4C-BD4A-0C52094CB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E3017-548F-8941-981D-2C6E25032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E12F3-43BC-FD4E-B7BA-0673C8477F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D7C27-6E4B-1B4E-8876-D148EC591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59CF1-D735-9E4B-BCDB-28B32A672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65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9CDD4-9C8C-4015-B8D6-7CE95EEF54A4}" type="datetimeFigureOut">
              <a:rPr lang="en-IN" smtClean="0"/>
              <a:t>27-10-2022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B3E9D-E0B7-457D-AD09-3F68C10E42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81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microsoft.com/office/2007/relationships/media" Target="../media/media2.mov"/><Relationship Id="rId7" Type="http://schemas.openxmlformats.org/officeDocument/2006/relationships/image" Target="../media/image24.jpeg"/><Relationship Id="rId12" Type="http://schemas.openxmlformats.org/officeDocument/2006/relationships/image" Target="../media/image29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11" Type="http://schemas.openxmlformats.org/officeDocument/2006/relationships/image" Target="../media/image28.tiff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video" Target="../media/media2.mov"/><Relationship Id="rId9" Type="http://schemas.openxmlformats.org/officeDocument/2006/relationships/image" Target="../media/image26.jpe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4" y="0"/>
            <a:ext cx="9171254" cy="5128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6022" y="2655747"/>
            <a:ext cx="1237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rgbClr val="0181D3"/>
                </a:solidFill>
              </a:rPr>
              <a:t>Stress, depression, memory &amp; decision making, cognitive ageing</a:t>
            </a:r>
            <a:endParaRPr lang="en-IN" sz="1050" b="1">
              <a:solidFill>
                <a:srgbClr val="0181D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1219" y="3013537"/>
            <a:ext cx="128842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rgbClr val="0181D3"/>
                </a:solidFill>
              </a:rPr>
              <a:t> cognitive risks for depression, virtual reality, eye-movement, and gait </a:t>
            </a:r>
            <a:r>
              <a:rPr lang="en-US" sz="1050" b="1" err="1">
                <a:solidFill>
                  <a:srgbClr val="0181D3"/>
                </a:solidFill>
              </a:rPr>
              <a:t>behaviour</a:t>
            </a:r>
            <a:endParaRPr lang="en-IN" sz="1050" b="1">
              <a:solidFill>
                <a:srgbClr val="0181D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48784" y="2153689"/>
            <a:ext cx="1153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rgbClr val="0181D3"/>
                </a:solidFill>
              </a:rPr>
              <a:t>Music perception and social media, risk factors for depression </a:t>
            </a:r>
            <a:endParaRPr lang="en-IN" sz="1050" b="1">
              <a:solidFill>
                <a:srgbClr val="0181D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37294" y="377801"/>
            <a:ext cx="14067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rgbClr val="0181D3"/>
                </a:solidFill>
              </a:rPr>
              <a:t>Empathy, </a:t>
            </a:r>
            <a:r>
              <a:rPr lang="en-US" sz="1050" b="1" err="1">
                <a:solidFill>
                  <a:srgbClr val="0181D3"/>
                </a:solidFill>
              </a:rPr>
              <a:t>neurorehab</a:t>
            </a:r>
            <a:r>
              <a:rPr lang="en-US" sz="1050" b="1">
                <a:solidFill>
                  <a:srgbClr val="0181D3"/>
                </a:solidFill>
              </a:rPr>
              <a:t>, </a:t>
            </a:r>
            <a:r>
              <a:rPr lang="en-US" sz="1050" b="1" err="1">
                <a:solidFill>
                  <a:srgbClr val="0181D3"/>
                </a:solidFill>
              </a:rPr>
              <a:t>neuroeconomics</a:t>
            </a:r>
            <a:r>
              <a:rPr lang="en-US" sz="1050" b="1">
                <a:solidFill>
                  <a:srgbClr val="0181D3"/>
                </a:solidFill>
              </a:rPr>
              <a:t>, game platforms</a:t>
            </a:r>
            <a:endParaRPr lang="en-IN" sz="1050" b="1">
              <a:solidFill>
                <a:srgbClr val="0181D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90609" y="2776937"/>
            <a:ext cx="1153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rgbClr val="0181D3"/>
                </a:solidFill>
              </a:rPr>
              <a:t>Memory, Lifelogging/</a:t>
            </a:r>
          </a:p>
          <a:p>
            <a:pPr algn="ctr"/>
            <a:r>
              <a:rPr lang="en-US" sz="1050" b="1">
                <a:solidFill>
                  <a:srgbClr val="0181D3"/>
                </a:solidFill>
              </a:rPr>
              <a:t>Extended Reality, Comp-</a:t>
            </a:r>
            <a:r>
              <a:rPr lang="en-US" sz="1050" b="1" err="1">
                <a:solidFill>
                  <a:srgbClr val="0181D3"/>
                </a:solidFill>
              </a:rPr>
              <a:t>Neurosci</a:t>
            </a:r>
            <a:endParaRPr lang="en-IN" sz="1050" b="1">
              <a:solidFill>
                <a:srgbClr val="0181D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70849" y="282127"/>
            <a:ext cx="1153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>
                <a:solidFill>
                  <a:srgbClr val="0181D3"/>
                </a:solidFill>
              </a:rPr>
              <a:t>Time perception, AI, computational modelling</a:t>
            </a:r>
            <a:endParaRPr lang="en-IN" sz="1050" b="1">
              <a:solidFill>
                <a:srgbClr val="0181D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484" y="3605819"/>
            <a:ext cx="182360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500" b="1">
                <a:solidFill>
                  <a:schemeClr val="tx2">
                    <a:lumMod val="75000"/>
                  </a:schemeClr>
                </a:solidFill>
              </a:rPr>
              <a:t>Bhaktee Dongaonkar</a:t>
            </a:r>
          </a:p>
          <a:p>
            <a:pPr algn="ctr"/>
            <a:r>
              <a:rPr lang="sv-SE" sz="1050">
                <a:solidFill>
                  <a:schemeClr val="bg1">
                    <a:lumMod val="50000"/>
                  </a:schemeClr>
                </a:solidFill>
              </a:rPr>
              <a:t>Assistant Professor</a:t>
            </a:r>
          </a:p>
          <a:p>
            <a:pPr algn="ctr"/>
            <a:r>
              <a:rPr lang="sv-SE" sz="1050">
                <a:solidFill>
                  <a:schemeClr val="bg1">
                    <a:lumMod val="50000"/>
                  </a:schemeClr>
                </a:solidFill>
              </a:rPr>
              <a:t>IIITH</a:t>
            </a:r>
            <a:endParaRPr lang="en-IN" sz="105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09343" y="3977294"/>
            <a:ext cx="182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500" b="1">
                <a:solidFill>
                  <a:schemeClr val="tx2">
                    <a:lumMod val="75000"/>
                  </a:schemeClr>
                </a:solidFill>
              </a:rPr>
              <a:t>Priyanka Srivastava</a:t>
            </a:r>
          </a:p>
          <a:p>
            <a:pPr algn="ctr"/>
            <a:r>
              <a:rPr lang="sv-SE" sz="1050">
                <a:solidFill>
                  <a:schemeClr val="bg1">
                    <a:lumMod val="50000"/>
                  </a:schemeClr>
                </a:solidFill>
              </a:rPr>
              <a:t>Senior Research Scientist</a:t>
            </a:r>
          </a:p>
          <a:p>
            <a:pPr algn="ctr"/>
            <a:r>
              <a:rPr lang="sv-SE" sz="1050">
                <a:solidFill>
                  <a:schemeClr val="bg1">
                    <a:lumMod val="50000"/>
                  </a:schemeClr>
                </a:solidFill>
              </a:rPr>
              <a:t>IIITH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1875" y="3187378"/>
            <a:ext cx="182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500" b="1">
                <a:solidFill>
                  <a:schemeClr val="tx2">
                    <a:lumMod val="75000"/>
                  </a:schemeClr>
                </a:solidFill>
              </a:rPr>
              <a:t>Vinoo Alluri</a:t>
            </a:r>
          </a:p>
          <a:p>
            <a:pPr algn="ctr"/>
            <a:r>
              <a:rPr lang="sv-SE" sz="1050">
                <a:solidFill>
                  <a:schemeClr val="bg1">
                    <a:lumMod val="50000"/>
                  </a:schemeClr>
                </a:solidFill>
              </a:rPr>
              <a:t>Assistant Professor</a:t>
            </a:r>
          </a:p>
          <a:p>
            <a:pPr algn="ctr"/>
            <a:r>
              <a:rPr lang="sv-SE" sz="1050">
                <a:solidFill>
                  <a:schemeClr val="bg1">
                    <a:lumMod val="50000"/>
                  </a:schemeClr>
                </a:solidFill>
              </a:rPr>
              <a:t>IIITH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24240" y="3977293"/>
            <a:ext cx="182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500" b="1">
                <a:solidFill>
                  <a:schemeClr val="tx2">
                    <a:lumMod val="75000"/>
                  </a:schemeClr>
                </a:solidFill>
              </a:rPr>
              <a:t>Vishnu Sreekumar</a:t>
            </a:r>
          </a:p>
          <a:p>
            <a:pPr algn="ctr"/>
            <a:r>
              <a:rPr lang="sv-SE" sz="1050">
                <a:solidFill>
                  <a:schemeClr val="bg1">
                    <a:lumMod val="50000"/>
                  </a:schemeClr>
                </a:solidFill>
              </a:rPr>
              <a:t>Assistant Professor</a:t>
            </a:r>
          </a:p>
          <a:p>
            <a:pPr algn="ctr"/>
            <a:r>
              <a:rPr lang="sv-SE" sz="1050">
                <a:solidFill>
                  <a:schemeClr val="bg1">
                    <a:lumMod val="50000"/>
                  </a:schemeClr>
                </a:solidFill>
              </a:rPr>
              <a:t>IIITH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41359" y="1339096"/>
            <a:ext cx="182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500" b="1">
                <a:solidFill>
                  <a:schemeClr val="tx2">
                    <a:lumMod val="75000"/>
                  </a:schemeClr>
                </a:solidFill>
              </a:rPr>
              <a:t>Kavita Vemuri</a:t>
            </a:r>
          </a:p>
          <a:p>
            <a:pPr algn="ctr"/>
            <a:r>
              <a:rPr lang="sv-SE" sz="1050">
                <a:solidFill>
                  <a:schemeClr val="bg1">
                    <a:lumMod val="50000"/>
                  </a:schemeClr>
                </a:solidFill>
              </a:rPr>
              <a:t>Assistant Professor</a:t>
            </a:r>
          </a:p>
          <a:p>
            <a:pPr algn="ctr"/>
            <a:r>
              <a:rPr lang="sv-SE" sz="1050">
                <a:solidFill>
                  <a:schemeClr val="bg1">
                    <a:lumMod val="50000"/>
                  </a:schemeClr>
                </a:solidFill>
              </a:rPr>
              <a:t>IIITH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25179" y="1384278"/>
            <a:ext cx="182360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500" b="1">
                <a:solidFill>
                  <a:schemeClr val="tx2">
                    <a:lumMod val="75000"/>
                  </a:schemeClr>
                </a:solidFill>
              </a:rPr>
              <a:t>Bapi Raju</a:t>
            </a:r>
          </a:p>
          <a:p>
            <a:pPr algn="ctr"/>
            <a:r>
              <a:rPr lang="sv-SE" sz="1050">
                <a:solidFill>
                  <a:schemeClr val="bg1">
                    <a:lumMod val="50000"/>
                  </a:schemeClr>
                </a:solidFill>
              </a:rPr>
              <a:t>Professor, IIITH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2432" y="784113"/>
            <a:ext cx="293969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950" b="1" err="1">
                <a:solidFill>
                  <a:srgbClr val="0181D3"/>
                </a:solidFill>
              </a:rPr>
              <a:t>CogSci</a:t>
            </a:r>
            <a:r>
              <a:rPr lang="en-IN" sz="4950" b="1">
                <a:solidFill>
                  <a:srgbClr val="0181D3"/>
                </a:solidFill>
              </a:rPr>
              <a:t> Lab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246392-8219-1121-9987-A5D54C4D9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82"/>
          <a:stretch>
            <a:fillRect/>
          </a:stretch>
        </p:blipFill>
        <p:spPr bwMode="auto">
          <a:xfrm>
            <a:off x="-12221" y="-2382"/>
            <a:ext cx="1244721" cy="38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165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119743"/>
            <a:ext cx="8520600" cy="69940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Brain, Cognition and Computation Lab (BCCL)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457200" y="742950"/>
            <a:ext cx="8458200" cy="403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Aft>
                <a:spcPts val="0"/>
              </a:spcAft>
              <a:buFont typeface="Arial" pitchFamily="34" charset="0"/>
              <a:buChar char="•"/>
            </a:pPr>
            <a:r>
              <a:rPr lang="en"/>
              <a:t>Computational Modeling:</a:t>
            </a:r>
          </a:p>
          <a:p>
            <a:pPr lvl="7">
              <a:spcAft>
                <a:spcPts val="0"/>
              </a:spcAft>
            </a:pPr>
            <a:r>
              <a:rPr lang="en"/>
              <a:t>	</a:t>
            </a:r>
            <a:r>
              <a:rPr lang="en" b="1"/>
              <a:t>Problems:</a:t>
            </a:r>
            <a:r>
              <a:rPr lang="en"/>
              <a:t> Brain Development and Ageing; Structure-Function Mapping; Brain Encoding 	and Decoding; Disease Classification (Dementia, ASD, ADHD); Motor skill learning</a:t>
            </a:r>
          </a:p>
          <a:p>
            <a:pPr lvl="7">
              <a:spcAft>
                <a:spcPts val="0"/>
              </a:spcAft>
            </a:pPr>
            <a:r>
              <a:rPr lang="en"/>
              <a:t>	</a:t>
            </a:r>
            <a:r>
              <a:rPr lang="en" b="1"/>
              <a:t>Methods Employed</a:t>
            </a:r>
            <a:r>
              <a:rPr lang="en"/>
              <a:t>: Connectomics (Graph/Network measures); Graph Spectral 	Harmonics; Graph CNN; Whole Brain Models; Oscillatory NN; (Deep) Reinforcement 	Learning; Cognitive Modeling </a:t>
            </a:r>
          </a:p>
          <a:p>
            <a:pPr marL="285750" lvl="0" indent="-285750">
              <a:spcAft>
                <a:spcPts val="0"/>
              </a:spcAft>
              <a:buFont typeface="Arial" pitchFamily="34" charset="0"/>
              <a:buChar char="•"/>
            </a:pPr>
            <a:r>
              <a:rPr lang="en"/>
              <a:t>Empirical Investigation:</a:t>
            </a:r>
          </a:p>
          <a:p>
            <a:pPr lvl="1">
              <a:spcAft>
                <a:spcPts val="0"/>
              </a:spcAft>
            </a:pPr>
            <a:r>
              <a:rPr lang="en"/>
              <a:t>	</a:t>
            </a:r>
            <a:r>
              <a:rPr lang="en" b="1"/>
              <a:t>Problems:</a:t>
            </a:r>
            <a:r>
              <a:rPr lang="en"/>
              <a:t> Motor Skill learning (Chunking, Inter-manual transfer); Time Perception 	(Subjective experience of time and influence of Number and Emotion); Agency</a:t>
            </a:r>
          </a:p>
          <a:p>
            <a:pPr lvl="1">
              <a:spcAft>
                <a:spcPts val="0"/>
              </a:spcAft>
            </a:pPr>
            <a:r>
              <a:rPr lang="en"/>
              <a:t>	</a:t>
            </a:r>
            <a:r>
              <a:rPr lang="en" b="1"/>
              <a:t>Methods Employed</a:t>
            </a:r>
            <a:r>
              <a:rPr lang="en"/>
              <a:t>: Behavioral Expts; VR/AR based games/skills; EEG; fMRI (hopefully!)</a:t>
            </a:r>
          </a:p>
          <a:p>
            <a:pPr marL="285750" lvl="0" indent="-285750">
              <a:spcAft>
                <a:spcPts val="0"/>
              </a:spcAft>
              <a:buFont typeface="Arial" pitchFamily="34" charset="0"/>
              <a:buChar char="•"/>
            </a:pPr>
            <a:r>
              <a:rPr lang="en"/>
              <a:t>Collaborators:</a:t>
            </a:r>
          </a:p>
          <a:p>
            <a:pPr lvl="1">
              <a:spcAft>
                <a:spcPts val="0"/>
              </a:spcAft>
            </a:pPr>
            <a:r>
              <a:rPr lang="en"/>
              <a:t>	IIIT-H: Vinod; CCNSB; Avinash, CVIT; Manish Gupta (LTRC/Microsoft) </a:t>
            </a:r>
          </a:p>
          <a:p>
            <a:pPr lvl="1">
              <a:spcAft>
                <a:spcPts val="0"/>
              </a:spcAft>
            </a:pPr>
            <a:r>
              <a:rPr lang="en"/>
              <a:t>	Outside: Srinivasa Chakravarthy, IIT-M; Dipanjan, IIT-J; Frederic &amp; Nicolas (INRIA, 	Bordeaux)</a:t>
            </a:r>
          </a:p>
          <a:p>
            <a:pPr marL="285750" lvl="0" indent="-285750">
              <a:spcAft>
                <a:spcPts val="0"/>
              </a:spcAft>
              <a:buFont typeface="Arial" pitchFamily="34" charset="0"/>
              <a:buChar char="•"/>
            </a:pPr>
            <a:r>
              <a:rPr lang="en"/>
              <a:t>Funding: </a:t>
            </a:r>
            <a:r>
              <a:rPr lang="en" sz="1400"/>
              <a:t>DST CSRI; DST-Indo-French; UAY (TCS+ICMR)</a:t>
            </a:r>
          </a:p>
          <a:p>
            <a:pPr lvl="1">
              <a:spcAft>
                <a:spcPts val="0"/>
              </a:spcAft>
            </a:pPr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61F5C0-AC8A-478B-B790-93C89CB55973}"/>
              </a:ext>
            </a:extLst>
          </p:cNvPr>
          <p:cNvSpPr txBox="1"/>
          <p:nvPr/>
        </p:nvSpPr>
        <p:spPr>
          <a:xfrm>
            <a:off x="6957183" y="4746081"/>
            <a:ext cx="21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Contact: </a:t>
            </a:r>
            <a:r>
              <a:rPr lang="en-IN" err="1"/>
              <a:t>Dr.</a:t>
            </a:r>
            <a:r>
              <a:rPr lang="en-IN"/>
              <a:t> S. Bapi Raju</a:t>
            </a: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0EA32AF-CAC0-4B3F-85E8-6F8777F63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611" y="3567112"/>
            <a:ext cx="1095375" cy="12144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D1EC916-093F-C837-BFCF-DE19B79DAE1D}"/>
              </a:ext>
            </a:extLst>
          </p:cNvPr>
          <p:cNvSpPr txBox="1"/>
          <p:nvPr/>
        </p:nvSpPr>
        <p:spPr>
          <a:xfrm>
            <a:off x="558560" y="348292"/>
            <a:ext cx="53311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EF6C00"/>
                </a:solidFill>
              </a:rPr>
              <a:t>Perception and Cognition Lab (PAC)</a:t>
            </a:r>
          </a:p>
        </p:txBody>
      </p:sp>
      <p:pic>
        <p:nvPicPr>
          <p:cNvPr id="8" name="Picture 8" descr="A picture containing person, wearing, posing, blurry&#10;&#10;Description automatically generated">
            <a:extLst>
              <a:ext uri="{FF2B5EF4-FFF2-40B4-BE49-F238E27FC236}">
                <a16:creationId xmlns:a16="http://schemas.microsoft.com/office/drawing/2014/main" id="{05360494-3A8C-FAFB-D205-D51857D0B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131" y="154017"/>
            <a:ext cx="493683" cy="522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14D31C-C9CC-A4E5-920D-3916A9465832}"/>
              </a:ext>
            </a:extLst>
          </p:cNvPr>
          <p:cNvSpPr txBox="1"/>
          <p:nvPr/>
        </p:nvSpPr>
        <p:spPr>
          <a:xfrm>
            <a:off x="7505520" y="448034"/>
            <a:ext cx="274320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b="1"/>
              <a:t>Priyanka Srivastava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2FA3D7-FD2F-63EC-FA15-698ADA22AB64}"/>
              </a:ext>
            </a:extLst>
          </p:cNvPr>
          <p:cNvSpPr txBox="1"/>
          <p:nvPr/>
        </p:nvSpPr>
        <p:spPr>
          <a:xfrm>
            <a:off x="555865" y="906313"/>
            <a:ext cx="5018416" cy="2970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100" b="1"/>
              <a:t>Theme 1: Depression and Cognition</a:t>
            </a:r>
          </a:p>
          <a:p>
            <a:pPr marL="342900" indent="-342900" algn="just">
              <a:buAutoNum type="alphaLcPeriod"/>
            </a:pPr>
            <a:r>
              <a:rPr lang="en-US" sz="1100"/>
              <a:t>Does depression influence 'general' or 'global' attentional processing or specific sub-domains of attentional network? </a:t>
            </a:r>
          </a:p>
          <a:p>
            <a:pPr marL="342900" indent="-342900" algn="just">
              <a:buAutoNum type="alphaLcPeriod"/>
            </a:pPr>
            <a:r>
              <a:rPr lang="en-US" sz="1100"/>
              <a:t>How does depression influence affective processing and representation and associated psychomotor responses, such as head movement, eye movement, and gait behavior? </a:t>
            </a:r>
          </a:p>
          <a:p>
            <a:pPr marL="342900" indent="-342900" algn="just">
              <a:buAutoNum type="alphaLcPeriod"/>
            </a:pPr>
            <a:r>
              <a:rPr lang="en-US" sz="1100"/>
              <a:t>Can characterizing general cognitive processes help identify cognitive-biological risk factors of depression in college-going young adults? </a:t>
            </a:r>
          </a:p>
          <a:p>
            <a:pPr marL="342900" indent="-342900" algn="just">
              <a:buAutoNum type="alphaLcPeriod"/>
            </a:pPr>
            <a:r>
              <a:rPr lang="en-US" sz="1100"/>
              <a:t>Can tuning attentional networks modulate depression-related cognitive biases and help develop better intervention or delay the onset of depression? </a:t>
            </a:r>
          </a:p>
          <a:p>
            <a:pPr marL="342900" indent="-342900" algn="just">
              <a:buAutoNum type="alphaLcPeriod"/>
            </a:pPr>
            <a:endParaRPr lang="en-US" sz="1100"/>
          </a:p>
          <a:p>
            <a:pPr algn="just"/>
            <a:r>
              <a:rPr lang="en-US" sz="1100" b="1"/>
              <a:t>Theme 2: Systemic Lupus Erythematosus (SLE) or Lupus and Cognition </a:t>
            </a:r>
          </a:p>
          <a:p>
            <a:pPr marL="228600" indent="-228600" algn="just">
              <a:buAutoNum type="alphaLcPeriod"/>
            </a:pPr>
            <a:r>
              <a:rPr lang="en-US" sz="1100"/>
              <a:t>How does SLE influence general cognitive processing and mood? </a:t>
            </a:r>
            <a:endParaRPr lang="en-US" sz="1100" b="1"/>
          </a:p>
          <a:p>
            <a:pPr marL="228600" indent="-228600" algn="just">
              <a:buAutoNum type="alphaLcPeriod"/>
            </a:pPr>
            <a:r>
              <a:rPr lang="en-US" sz="1100"/>
              <a:t>How are SLE patients' psychosocial engagements related to global/general cognitive dysfunctions? </a:t>
            </a:r>
          </a:p>
          <a:p>
            <a:pPr algn="just"/>
            <a:endParaRPr lang="en-US" sz="11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B95946-36C1-F11C-94B6-F60DDDBF97E4}"/>
              </a:ext>
            </a:extLst>
          </p:cNvPr>
          <p:cNvSpPr txBox="1"/>
          <p:nvPr/>
        </p:nvSpPr>
        <p:spPr>
          <a:xfrm>
            <a:off x="6133381" y="90900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/>
              <a:t>Method: </a:t>
            </a:r>
          </a:p>
        </p:txBody>
      </p:sp>
      <p:pic>
        <p:nvPicPr>
          <p:cNvPr id="20" name="Picture 20" descr="Text, letter&#10;&#10;Description automatically generated">
            <a:extLst>
              <a:ext uri="{FF2B5EF4-FFF2-40B4-BE49-F238E27FC236}">
                <a16:creationId xmlns:a16="http://schemas.microsoft.com/office/drawing/2014/main" id="{FCB0408C-61CC-F5C4-055A-8FDB368BA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0" y="3950047"/>
            <a:ext cx="7940615" cy="1028246"/>
          </a:xfrm>
          <a:prstGeom prst="rect">
            <a:avLst/>
          </a:prstGeom>
        </p:spPr>
      </p:pic>
      <p:pic>
        <p:nvPicPr>
          <p:cNvPr id="21" name="Picture 2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BC23AA4-D996-BCAF-78E3-827B868A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296" y="1180120"/>
            <a:ext cx="2624587" cy="28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6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1" name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32" y="4518772"/>
            <a:ext cx="2390543" cy="536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DDC4EE21-A5AA-62E3-F132-3BF42CD44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60" y="78012"/>
            <a:ext cx="3282349" cy="1967573"/>
          </a:xfrm>
          <a:prstGeom prst="rect">
            <a:avLst/>
          </a:prstGeom>
        </p:spPr>
      </p:pic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1724542B-4B21-F822-25B5-67B6FBF96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34" y="2085492"/>
            <a:ext cx="4206797" cy="296579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CAEE81C-E420-C803-47E8-2DEB35149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668" y="3338396"/>
            <a:ext cx="2571750" cy="1714500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C22B07A8-9CB6-1209-EB98-F461E32B9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422" y="243933"/>
            <a:ext cx="1883163" cy="122663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0364C77-6765-E699-C9B5-5C682E4E0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2106" y="1659450"/>
            <a:ext cx="1572323" cy="660691"/>
          </a:xfrm>
          <a:prstGeom prst="rect">
            <a:avLst/>
          </a:prstGeom>
        </p:spPr>
      </p:pic>
      <p:pic>
        <p:nvPicPr>
          <p:cNvPr id="7" name="Picture 7" descr="Shape&#10;&#10;Description automatically generated">
            <a:extLst>
              <a:ext uri="{FF2B5EF4-FFF2-40B4-BE49-F238E27FC236}">
                <a16:creationId xmlns:a16="http://schemas.microsoft.com/office/drawing/2014/main" id="{4C131B1C-A18B-6A33-E4DD-38F4089DE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1826" y="2324100"/>
            <a:ext cx="2067158" cy="634691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50E21A3-39E0-E370-0C9F-B4E42D487F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1509" y="2965978"/>
            <a:ext cx="2046249" cy="716959"/>
          </a:xfrm>
          <a:prstGeom prst="rect">
            <a:avLst/>
          </a:prstGeom>
        </p:spPr>
      </p:pic>
      <p:pic>
        <p:nvPicPr>
          <p:cNvPr id="9" name="Picture 9" descr="A picture containing person, person, posing&#10;&#10;Description automatically generated">
            <a:extLst>
              <a:ext uri="{FF2B5EF4-FFF2-40B4-BE49-F238E27FC236}">
                <a16:creationId xmlns:a16="http://schemas.microsoft.com/office/drawing/2014/main" id="{DD45BDAB-DB93-6E2B-3937-4F879E9AA9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688" y="277164"/>
            <a:ext cx="949366" cy="10416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7F1B7-7556-73EC-96F6-6CF5B57EACE7}"/>
              </a:ext>
            </a:extLst>
          </p:cNvPr>
          <p:cNvSpPr txBox="1"/>
          <p:nvPr/>
        </p:nvSpPr>
        <p:spPr>
          <a:xfrm>
            <a:off x="1395296" y="90743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Kavita Vemuri</a:t>
            </a:r>
          </a:p>
        </p:txBody>
      </p:sp>
    </p:spTree>
    <p:extLst>
      <p:ext uri="{BB962C8B-B14F-4D97-AF65-F5344CB8AC3E}">
        <p14:creationId xmlns:p14="http://schemas.microsoft.com/office/powerpoint/2010/main" val="1577668476"/>
      </p:ext>
    </p:extLst>
  </p:cSld>
  <p:clrMapOvr>
    <a:masterClrMapping/>
  </p:clrMapOvr>
  <p:transition spd="slow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9F5AE14F-1C2F-63B8-60C6-FC142B525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355" y="1423671"/>
            <a:ext cx="1224975" cy="1614979"/>
          </a:xfrm>
          <a:prstGeom prst="rect">
            <a:avLst/>
          </a:prstGeom>
        </p:spPr>
      </p:pic>
      <p:sp>
        <p:nvSpPr>
          <p:cNvPr id="65538" name="Shape 220"/>
          <p:cNvSpPr>
            <a:spLocks noChangeArrowheads="1"/>
          </p:cNvSpPr>
          <p:nvPr/>
        </p:nvSpPr>
        <p:spPr bwMode="auto">
          <a:xfrm>
            <a:off x="847293" y="321107"/>
            <a:ext cx="6728113" cy="76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 anchor="t">
            <a:spAutoFit/>
          </a:bodyPr>
          <a:lstStyle>
            <a:lvl1pPr defTabSz="1300163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1300163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1300163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1300163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1300163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 kern="1200">
                <a:solidFill>
                  <a:srgbClr val="FFFFFF"/>
                </a:solidFill>
                <a:latin typeface="Calibri"/>
                <a:ea typeface="新細明體"/>
                <a:cs typeface="Calibri"/>
                <a:sym typeface="Book Antiqua" pitchFamily="18" charset="0"/>
              </a:rPr>
              <a:t>Music, Mind &amp; Technology</a:t>
            </a:r>
            <a:endParaRPr lang="en-US" altLang="en-US" sz="4400" b="1" kern="1200">
              <a:solidFill>
                <a:srgbClr val="FFFFFF"/>
              </a:solidFill>
              <a:latin typeface="Calibri"/>
              <a:ea typeface="新細明體"/>
              <a:cs typeface="Calibri"/>
            </a:endParaRPr>
          </a:p>
        </p:txBody>
      </p:sp>
      <p:sp>
        <p:nvSpPr>
          <p:cNvPr id="65539" name="Shape 221"/>
          <p:cNvSpPr>
            <a:spLocks noChangeArrowheads="1"/>
          </p:cNvSpPr>
          <p:nvPr/>
        </p:nvSpPr>
        <p:spPr bwMode="auto">
          <a:xfrm>
            <a:off x="4852988" y="1275160"/>
            <a:ext cx="64008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t"/>
          <a:lstStyle>
            <a:lvl1pPr defTabSz="1300163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1300163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1300163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1300163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1300163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13001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ts val="1000"/>
              </a:spcBef>
              <a:spcAft>
                <a:spcPct val="0"/>
              </a:spcAft>
            </a:pPr>
            <a:endParaRPr lang="en-US" altLang="en-US" sz="4400" b="1" kern="1200">
              <a:solidFill>
                <a:srgbClr val="888888"/>
              </a:solidFill>
              <a:latin typeface="Calibri" pitchFamily="34" charset="0"/>
              <a:cs typeface="Calibri"/>
            </a:endParaRPr>
          </a:p>
        </p:txBody>
      </p:sp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BAD8AD-AD69-9DF2-5B8B-5B82A0BA5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260" y="3175858"/>
            <a:ext cx="1207656" cy="1776288"/>
          </a:xfrm>
          <a:prstGeom prst="rect">
            <a:avLst/>
          </a:prstGeom>
        </p:spPr>
      </p:pic>
      <p:pic>
        <p:nvPicPr>
          <p:cNvPr id="9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66A527-E80D-C936-2E85-3CE30F780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263" y="1322810"/>
            <a:ext cx="1190337" cy="1776289"/>
          </a:xfrm>
          <a:prstGeom prst="rect">
            <a:avLst/>
          </a:prstGeom>
        </p:spPr>
      </p:pic>
      <p:pic>
        <p:nvPicPr>
          <p:cNvPr id="12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8EB541-AF9C-C473-488C-752DB45D3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46" y="3136963"/>
            <a:ext cx="4313381" cy="1836755"/>
          </a:xfrm>
          <a:prstGeom prst="rect">
            <a:avLst/>
          </a:prstGeom>
        </p:spPr>
      </p:pic>
      <p:pic>
        <p:nvPicPr>
          <p:cNvPr id="14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1302E6-2036-4F80-4D5B-ACF84682B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45" y="1455755"/>
            <a:ext cx="2997200" cy="16431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AA97B3C2-293E-7428-6E75-288835575A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5901" y="-27890"/>
            <a:ext cx="1305792" cy="13142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AFC295-E6BB-81BC-13E7-0AD3CAF84288}"/>
              </a:ext>
            </a:extLst>
          </p:cNvPr>
          <p:cNvSpPr txBox="1"/>
          <p:nvPr/>
        </p:nvSpPr>
        <p:spPr>
          <a:xfrm>
            <a:off x="5985944" y="1366201"/>
            <a:ext cx="3112872" cy="22852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1200">
                <a:solidFill>
                  <a:schemeClr val="tx1">
                    <a:lumMod val="95000"/>
                  </a:schemeClr>
                </a:solidFill>
                <a:latin typeface="Calibri"/>
              </a:rPr>
              <a:t>how do our individual traits and states moderate our brain and behavioral responses to music?</a:t>
            </a:r>
          </a:p>
          <a:p>
            <a:pPr marL="213995" indent="-213995">
              <a:buFont typeface="Arial"/>
              <a:buChar char="•"/>
            </a:pPr>
            <a:r>
              <a:rPr lang="en-US" sz="1200">
                <a:solidFill>
                  <a:schemeClr val="tx1">
                    <a:lumMod val="95000"/>
                  </a:schemeClr>
                </a:solidFill>
                <a:latin typeface="Calibri"/>
              </a:rPr>
              <a:t>can we predict risk of depression or any other disorders based on our musical choices?</a:t>
            </a:r>
          </a:p>
          <a:p>
            <a:pPr marL="213995" indent="-213995">
              <a:buFont typeface="Arial"/>
              <a:buChar char="•"/>
            </a:pPr>
            <a:r>
              <a:rPr lang="en-US" sz="1200">
                <a:solidFill>
                  <a:schemeClr val="tx1">
                    <a:lumMod val="95000"/>
                  </a:schemeClr>
                </a:solidFill>
                <a:latin typeface="Calibri"/>
              </a:rPr>
              <a:t>does music serve different purposes in India when compared to non-Indian cultures?</a:t>
            </a:r>
          </a:p>
          <a:p>
            <a:pPr marL="213995" indent="-213995">
              <a:buFont typeface="Arial"/>
              <a:buChar char="•"/>
            </a:pPr>
            <a:r>
              <a:rPr lang="en-US" sz="1200">
                <a:solidFill>
                  <a:schemeClr val="tx1">
                    <a:lumMod val="95000"/>
                  </a:schemeClr>
                </a:solidFill>
                <a:latin typeface="Calibri"/>
              </a:rPr>
              <a:t>what do discussions social-media based music sharing reveal?</a:t>
            </a:r>
          </a:p>
          <a:p>
            <a:pPr marL="213995" indent="-213995">
              <a:buFont typeface="Arial"/>
              <a:buChar char="•"/>
            </a:pPr>
            <a:r>
              <a:rPr lang="en-US" sz="1200">
                <a:solidFill>
                  <a:schemeClr val="tx1">
                    <a:lumMod val="95000"/>
                  </a:schemeClr>
                </a:solidFill>
                <a:latin typeface="Calibri"/>
              </a:rPr>
              <a:t>how has popularity of certain artists changed across countries and time? </a:t>
            </a:r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23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C812FF-7BD8-184E-42CC-8AF38B7112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582" y="3915403"/>
            <a:ext cx="2743200" cy="90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95597"/>
      </p:ext>
    </p:extLst>
  </p:cSld>
  <p:clrMapOvr>
    <a:masterClrMapping/>
  </p:clrMapOvr>
  <p:transition spd="slow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E4F22E2-DCBE-23D7-729F-70F0417D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798" y="352805"/>
            <a:ext cx="3786780" cy="752405"/>
          </a:xfrm>
        </p:spPr>
        <p:txBody>
          <a:bodyPr/>
          <a:lstStyle/>
          <a:p>
            <a:r>
              <a:rPr lang="en-US"/>
              <a:t>Research Themes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3DC2AE0-63B3-04DA-51E1-A7A61F442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555" y="1386571"/>
            <a:ext cx="3283708" cy="339906"/>
          </a:xfrm>
        </p:spPr>
        <p:txBody>
          <a:bodyPr>
            <a:noAutofit/>
          </a:bodyPr>
          <a:lstStyle/>
          <a:p>
            <a:r>
              <a:rPr lang="en-US" sz="1500" b="1" i="1" u="sng">
                <a:solidFill>
                  <a:srgbClr val="00B050"/>
                </a:solidFill>
                <a:latin typeface="Arial"/>
              </a:rPr>
              <a:t>Naturalistic Memory Studies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2EC086A-1914-9620-6074-6806CF7FF4AC}"/>
              </a:ext>
            </a:extLst>
          </p:cNvPr>
          <p:cNvSpPr txBox="1">
            <a:spLocks/>
          </p:cNvSpPr>
          <p:nvPr/>
        </p:nvSpPr>
        <p:spPr>
          <a:xfrm>
            <a:off x="3432831" y="1400072"/>
            <a:ext cx="2479670" cy="324460"/>
          </a:xfrm>
          <a:prstGeom prst="rect">
            <a:avLst/>
          </a:prstGeom>
        </p:spPr>
        <p:txBody>
          <a:bodyPr lIns="68580" tIns="34290" rIns="68580" bIns="3429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i="1" u="sng">
                <a:solidFill>
                  <a:srgbClr val="00B0F0"/>
                </a:solidFill>
              </a:rPr>
              <a:t>Language &amp; Memory</a:t>
            </a:r>
            <a:endParaRPr lang="en-US" sz="1500" b="1" i="1" u="sng">
              <a:solidFill>
                <a:srgbClr val="00B0F0"/>
              </a:solidFill>
              <a:cs typeface="Arial"/>
            </a:endParaRPr>
          </a:p>
        </p:txBody>
      </p:sp>
      <p:pic>
        <p:nvPicPr>
          <p:cNvPr id="13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CBCEAED0-52B8-8F76-0034-362B38D9F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692" y="-91186"/>
            <a:ext cx="3262870" cy="163383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4264224-31D2-26C6-6957-36ACE1DA5B51}"/>
              </a:ext>
            </a:extLst>
          </p:cNvPr>
          <p:cNvSpPr txBox="1">
            <a:spLocks/>
          </p:cNvSpPr>
          <p:nvPr/>
        </p:nvSpPr>
        <p:spPr>
          <a:xfrm>
            <a:off x="6053113" y="1387599"/>
            <a:ext cx="3298305" cy="31931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u="sng">
                <a:solidFill>
                  <a:schemeClr val="accent1">
                    <a:lumMod val="75000"/>
                  </a:schemeClr>
                </a:solidFill>
              </a:rPr>
              <a:t>Computational Neuroscience</a:t>
            </a:r>
            <a:endParaRPr lang="en-US" sz="1500" b="1" u="sng">
              <a:solidFill>
                <a:schemeClr val="accent1">
                  <a:lumMod val="75000"/>
                </a:schemeClr>
              </a:solidFill>
              <a:cs typeface="Arial"/>
            </a:endParaRPr>
          </a:p>
        </p:txBody>
      </p:sp>
      <p:pic>
        <p:nvPicPr>
          <p:cNvPr id="17" name="Picture 10" descr="A picture containing person, wall&#10;&#10;Description automatically generated">
            <a:extLst>
              <a:ext uri="{FF2B5EF4-FFF2-40B4-BE49-F238E27FC236}">
                <a16:creationId xmlns:a16="http://schemas.microsoft.com/office/drawing/2014/main" id="{81F94ACE-B4C8-B18D-A6A9-4F4A99D56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01" y="2648062"/>
            <a:ext cx="1123886" cy="1015034"/>
          </a:xfrm>
          <a:prstGeom prst="rect">
            <a:avLst/>
          </a:prstGeom>
        </p:spPr>
      </p:pic>
      <p:pic>
        <p:nvPicPr>
          <p:cNvPr id="19" name="Online Media 2" descr="Two_minute_day.mp4">
            <a:hlinkClick r:id="" action="ppaction://media"/>
            <a:extLst>
              <a:ext uri="{FF2B5EF4-FFF2-40B4-BE49-F238E27FC236}">
                <a16:creationId xmlns:a16="http://schemas.microsoft.com/office/drawing/2014/main" id="{3673EF73-74CF-8CC8-FD44-67D2E09BF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56570" y="2649284"/>
            <a:ext cx="1476008" cy="1012993"/>
          </a:xfrm>
          <a:prstGeom prst="rect">
            <a:avLst/>
          </a:prstGeom>
        </p:spPr>
      </p:pic>
      <p:pic>
        <p:nvPicPr>
          <p:cNvPr id="21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E5D85DD-9CC8-31D7-E1D9-2BC503492D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0" b="59048"/>
          <a:stretch/>
        </p:blipFill>
        <p:spPr>
          <a:xfrm>
            <a:off x="56795" y="3806995"/>
            <a:ext cx="2919564" cy="746090"/>
          </a:xfrm>
          <a:prstGeom prst="rect">
            <a:avLst/>
          </a:prstGeom>
        </p:spPr>
      </p:pic>
      <p:pic>
        <p:nvPicPr>
          <p:cNvPr id="23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0AD6188-E696-CAE1-9A6F-81D440CA066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267" t="23647" r="21119" b="61538"/>
          <a:stretch/>
        </p:blipFill>
        <p:spPr>
          <a:xfrm>
            <a:off x="3284698" y="2747543"/>
            <a:ext cx="2556349" cy="106387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ECEB139-F3C5-6A79-EF67-BE8222EF9903}"/>
              </a:ext>
            </a:extLst>
          </p:cNvPr>
          <p:cNvGrpSpPr/>
          <p:nvPr/>
        </p:nvGrpSpPr>
        <p:grpSpPr>
          <a:xfrm>
            <a:off x="6050792" y="3488176"/>
            <a:ext cx="1115228" cy="865864"/>
            <a:chOff x="5674439" y="1205093"/>
            <a:chExt cx="2273643" cy="159441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34BAA7-988D-45B3-51D6-5C8BF020E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70000"/>
            </a:blip>
            <a:stretch>
              <a:fillRect/>
            </a:stretch>
          </p:blipFill>
          <p:spPr>
            <a:xfrm rot="14835275">
              <a:off x="6801500" y="1747226"/>
              <a:ext cx="593031" cy="116772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D57B5C3-2844-6DD4-877E-A184348D8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4439" y="1205093"/>
              <a:ext cx="2273643" cy="1594419"/>
            </a:xfrm>
            <a:prstGeom prst="rect">
              <a:avLst/>
            </a:prstGeom>
          </p:spPr>
        </p:pic>
      </p:grpSp>
      <p:pic>
        <p:nvPicPr>
          <p:cNvPr id="29" name="Picture 25" descr="Diagram&#10;&#10;Description automatically generated">
            <a:extLst>
              <a:ext uri="{FF2B5EF4-FFF2-40B4-BE49-F238E27FC236}">
                <a16:creationId xmlns:a16="http://schemas.microsoft.com/office/drawing/2014/main" id="{881EDBA7-BCDC-80AE-E665-E95341C8F4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32206" y="3807197"/>
            <a:ext cx="1470455" cy="8397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D92980E-04F7-74A5-8E57-25BF48C21F9C}"/>
              </a:ext>
            </a:extLst>
          </p:cNvPr>
          <p:cNvSpPr txBox="1"/>
          <p:nvPr/>
        </p:nvSpPr>
        <p:spPr>
          <a:xfrm>
            <a:off x="4750513" y="4179595"/>
            <a:ext cx="1207872" cy="2077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rgbClr val="00B0F0"/>
                </a:solidFill>
              </a:rPr>
              <a:t>Sap et al., 2022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244D9D-DE73-B2B8-4511-D664265C96D9}"/>
              </a:ext>
            </a:extLst>
          </p:cNvPr>
          <p:cNvSpPr txBox="1"/>
          <p:nvPr/>
        </p:nvSpPr>
        <p:spPr>
          <a:xfrm>
            <a:off x="52517" y="1813353"/>
            <a:ext cx="292752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rgbClr val="00B050"/>
                </a:solidFill>
              </a:rPr>
              <a:t>Lifelogging, VR/AR, event segmentation and temporal context experiments with and without EEG.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863062-8F57-E299-71CF-F1AF8E89524D}"/>
              </a:ext>
            </a:extLst>
          </p:cNvPr>
          <p:cNvSpPr txBox="1"/>
          <p:nvPr/>
        </p:nvSpPr>
        <p:spPr>
          <a:xfrm>
            <a:off x="3012989" y="1787610"/>
            <a:ext cx="3112872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050">
                <a:solidFill>
                  <a:srgbClr val="00B0F0"/>
                </a:solidFill>
              </a:rPr>
              <a:t>Memorability of words, sentences, documents</a:t>
            </a:r>
            <a:endParaRPr lang="en-US" sz="1050">
              <a:solidFill>
                <a:srgbClr val="00B0F0"/>
              </a:solidFill>
              <a:cs typeface="Arial"/>
            </a:endParaRPr>
          </a:p>
          <a:p>
            <a:pPr marL="214313" indent="-214313">
              <a:buFont typeface="Arial"/>
              <a:buChar char="•"/>
            </a:pPr>
            <a:r>
              <a:rPr lang="en-US" sz="1050">
                <a:solidFill>
                  <a:srgbClr val="00B0F0"/>
                </a:solidFill>
              </a:rPr>
              <a:t>Studying the predictive brain using cleverly designed linguistic stimuli</a:t>
            </a:r>
            <a:endParaRPr lang="en-US" sz="1050">
              <a:solidFill>
                <a:srgbClr val="00B0F0"/>
              </a:solidFill>
              <a:cs typeface="Arial"/>
            </a:endParaRPr>
          </a:p>
          <a:p>
            <a:pPr marL="214313" indent="-214313">
              <a:buFont typeface="Arial"/>
              <a:buChar char="•"/>
            </a:pPr>
            <a:r>
              <a:rPr lang="en-US" sz="1050">
                <a:solidFill>
                  <a:srgbClr val="00B0F0"/>
                </a:solidFill>
              </a:rPr>
              <a:t>Using neural language models to understand memory</a:t>
            </a:r>
            <a:endParaRPr lang="en-US" sz="1050">
              <a:solidFill>
                <a:srgbClr val="00B0F0"/>
              </a:solidFill>
              <a:cs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77B821-4C7E-9F79-78F3-6764629D7C6E}"/>
              </a:ext>
            </a:extLst>
          </p:cNvPr>
          <p:cNvSpPr txBox="1"/>
          <p:nvPr/>
        </p:nvSpPr>
        <p:spPr>
          <a:xfrm>
            <a:off x="6050692" y="1767015"/>
            <a:ext cx="31128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050">
                <a:solidFill>
                  <a:schemeClr val="accent1">
                    <a:lumMod val="75000"/>
                  </a:schemeClr>
                </a:solidFill>
              </a:rPr>
              <a:t>The role of cortical traveling waves in cognition</a:t>
            </a:r>
            <a:endParaRPr lang="en-US" sz="1050">
              <a:solidFill>
                <a:schemeClr val="accent1">
                  <a:lumMod val="75000"/>
                </a:schemeClr>
              </a:solidFill>
              <a:cs typeface="Arial"/>
            </a:endParaRPr>
          </a:p>
          <a:p>
            <a:pPr marL="214313" indent="-214313">
              <a:buFont typeface="Arial"/>
              <a:buChar char="•"/>
            </a:pPr>
            <a:r>
              <a:rPr lang="en-US" sz="1050">
                <a:solidFill>
                  <a:schemeClr val="accent1">
                    <a:lumMod val="75000"/>
                  </a:schemeClr>
                </a:solidFill>
              </a:rPr>
              <a:t>Obtaining neural evidence for retrieved context theories of memory</a:t>
            </a:r>
            <a:endParaRPr lang="en-US" sz="1050">
              <a:solidFill>
                <a:schemeClr val="accent1">
                  <a:lumMod val="75000"/>
                </a:schemeClr>
              </a:solidFill>
              <a:cs typeface="Arial"/>
            </a:endParaRPr>
          </a:p>
          <a:p>
            <a:pPr marL="214313" indent="-214313">
              <a:buFont typeface="Arial"/>
              <a:buChar char="•"/>
            </a:pPr>
            <a:r>
              <a:rPr lang="en-US" sz="1050">
                <a:solidFill>
                  <a:schemeClr val="accent1">
                    <a:lumMod val="75000"/>
                  </a:schemeClr>
                </a:solidFill>
              </a:rPr>
              <a:t>Neural population geometry and dynamics underlying human memory and learning</a:t>
            </a:r>
            <a:endParaRPr lang="en-US" sz="1050">
              <a:solidFill>
                <a:schemeClr val="accent1">
                  <a:lumMod val="75000"/>
                </a:schemeClr>
              </a:solidFill>
              <a:cs typeface="Arial"/>
            </a:endParaRPr>
          </a:p>
          <a:p>
            <a:pPr marL="214313" indent="-214313">
              <a:buFont typeface="Arial"/>
              <a:buChar char="•"/>
            </a:pPr>
            <a:endParaRPr lang="en-US" sz="1050"/>
          </a:p>
        </p:txBody>
      </p:sp>
      <p:pic>
        <p:nvPicPr>
          <p:cNvPr id="39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403DEC3-CEFD-4877-1BD9-4FF4D69DFD4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5" r="67827" b="10979"/>
          <a:stretch/>
        </p:blipFill>
        <p:spPr>
          <a:xfrm>
            <a:off x="2545" y="-1700"/>
            <a:ext cx="1160724" cy="137290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53AA55-BB33-B9A5-70C2-B7B3B07B948B}"/>
              </a:ext>
            </a:extLst>
          </p:cNvPr>
          <p:cNvSpPr txBox="1"/>
          <p:nvPr/>
        </p:nvSpPr>
        <p:spPr>
          <a:xfrm>
            <a:off x="173559" y="4815015"/>
            <a:ext cx="289148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Funding: IIITH Start-up Funds</a:t>
            </a:r>
            <a:endParaRPr lang="en-US" sz="1050">
              <a:solidFill>
                <a:schemeClr val="bg2">
                  <a:lumMod val="50000"/>
                </a:schemeClr>
              </a:solidFill>
              <a:cs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8C7E74-AF1B-3337-C4F8-DEC19E551D82}"/>
              </a:ext>
            </a:extLst>
          </p:cNvPr>
          <p:cNvSpPr txBox="1"/>
          <p:nvPr/>
        </p:nvSpPr>
        <p:spPr>
          <a:xfrm>
            <a:off x="2760706" y="4815015"/>
            <a:ext cx="649038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Collaborators: NIH, UChicago (Wilma Bainbridge), and more being established </a:t>
            </a:r>
            <a:endParaRPr lang="en-US" sz="1050">
              <a:solidFill>
                <a:schemeClr val="bg2">
                  <a:lumMod val="50000"/>
                </a:schemeClr>
              </a:solidFill>
              <a:cs typeface="Arial"/>
            </a:endParaRPr>
          </a:p>
        </p:txBody>
      </p:sp>
      <p:pic>
        <p:nvPicPr>
          <p:cNvPr id="3" name="LEARNED_cueLocked_NIH039_1-72elecs_1_1_1 (Converted)">
            <a:hlinkClick r:id="" action="ppaction://media"/>
            <a:extLst>
              <a:ext uri="{FF2B5EF4-FFF2-40B4-BE49-F238E27FC236}">
                <a16:creationId xmlns:a16="http://schemas.microsoft.com/office/drawing/2014/main" id="{A45337F0-349A-2C95-CE83-E30ADEDA2C1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238992" y="3157216"/>
            <a:ext cx="1689095" cy="139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3536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F14F-94E1-7377-9146-0671837C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3" y="-1016"/>
            <a:ext cx="3965215" cy="696617"/>
          </a:xfrm>
        </p:spPr>
        <p:txBody>
          <a:bodyPr>
            <a:noAutofit/>
          </a:bodyPr>
          <a:lstStyle/>
          <a:p>
            <a:r>
              <a:rPr lang="en-US" sz="2400" b="1">
                <a:solidFill>
                  <a:srgbClr val="00B0F0"/>
                </a:solidFill>
                <a:latin typeface="Bahnschrift SemiBold SemiConden"/>
              </a:rPr>
              <a:t>How </a:t>
            </a:r>
            <a:r>
              <a:rPr lang="en-US" sz="2400">
                <a:solidFill>
                  <a:srgbClr val="00B0F0"/>
                </a:solidFill>
                <a:latin typeface="Bahnschrift SemiBold SemiConden"/>
              </a:rPr>
              <a:t>do</a:t>
            </a:r>
            <a:r>
              <a:rPr lang="en-US" sz="2400" b="1">
                <a:solidFill>
                  <a:srgbClr val="00B0F0"/>
                </a:solidFill>
                <a:latin typeface="Bahnschrift SemiBold SemiConden"/>
              </a:rPr>
              <a:t> stress &amp; depression affect memory processes?</a:t>
            </a:r>
            <a:br>
              <a:rPr lang="en-US" sz="2400" b="1">
                <a:latin typeface="Bahnschrift SemiBold SemiConden" panose="020B0502040204020203" pitchFamily="34" charset="0"/>
              </a:rPr>
            </a:br>
            <a:br>
              <a:rPr lang="en-US" sz="2400">
                <a:latin typeface="Bahnschrift SemiBold SemiConden" panose="020B0502040204020203" pitchFamily="34" charset="0"/>
              </a:rPr>
            </a:br>
            <a:endParaRPr lang="en-US" sz="2400" b="1">
              <a:solidFill>
                <a:srgbClr val="00B0F0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3ACE2C-91B4-014B-53DD-9B816C2DBC58}"/>
              </a:ext>
            </a:extLst>
          </p:cNvPr>
          <p:cNvSpPr txBox="1">
            <a:spLocks/>
          </p:cNvSpPr>
          <p:nvPr/>
        </p:nvSpPr>
        <p:spPr>
          <a:xfrm>
            <a:off x="4844168" y="347323"/>
            <a:ext cx="4593184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sz="2400"/>
              <a:t>How do long term memories influence decision-making?</a:t>
            </a:r>
            <a:br>
              <a:rPr lang="en-US" sz="2400"/>
            </a:br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2DBD1-7C93-4668-9BAF-734A6C8D9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239" y="2916358"/>
            <a:ext cx="1623538" cy="1754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21C4F7-F248-494E-AF5F-A0FBE84C30F9}"/>
              </a:ext>
            </a:extLst>
          </p:cNvPr>
          <p:cNvSpPr txBox="1"/>
          <p:nvPr/>
        </p:nvSpPr>
        <p:spPr>
          <a:xfrm>
            <a:off x="6245286" y="3098876"/>
            <a:ext cx="3118712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100" err="1">
                <a:solidFill>
                  <a:srgbClr val="0070C0"/>
                </a:solidFill>
                <a:latin typeface="MV Boli"/>
                <a:cs typeface="MV Boli"/>
              </a:rPr>
              <a:t>Bhaktee</a:t>
            </a:r>
            <a:r>
              <a:rPr lang="en-US" sz="2100">
                <a:solidFill>
                  <a:srgbClr val="0070C0"/>
                </a:solidFill>
                <a:latin typeface="MV Boli"/>
                <a:cs typeface="MV Boli"/>
              </a:rPr>
              <a:t> </a:t>
            </a:r>
            <a:r>
              <a:rPr lang="en-US" sz="2100" err="1">
                <a:solidFill>
                  <a:srgbClr val="0070C0"/>
                </a:solidFill>
                <a:latin typeface="MV Boli"/>
                <a:cs typeface="MV Boli"/>
              </a:rPr>
              <a:t>Dongaonkar</a:t>
            </a:r>
            <a:endParaRPr lang="en-US" err="1"/>
          </a:p>
          <a:p>
            <a:r>
              <a:rPr lang="en-US" sz="2100">
                <a:solidFill>
                  <a:srgbClr val="0070C0"/>
                </a:solidFill>
                <a:latin typeface="MV Boli"/>
                <a:cs typeface="MV Boli"/>
              </a:rPr>
              <a:t>(stress and cognition)</a:t>
            </a:r>
            <a:endParaRPr lang="en-US" sz="2100">
              <a:solidFill>
                <a:srgbClr val="0070C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endParaRPr lang="en-US" sz="2100">
              <a:solidFill>
                <a:srgbClr val="0070C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endParaRPr lang="en-US" sz="2100">
              <a:solidFill>
                <a:srgbClr val="0070C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E847D-97BD-6BB8-73A0-92B7B549BB23}"/>
              </a:ext>
            </a:extLst>
          </p:cNvPr>
          <p:cNvSpPr txBox="1"/>
          <p:nvPr/>
        </p:nvSpPr>
        <p:spPr>
          <a:xfrm>
            <a:off x="411" y="2771048"/>
            <a:ext cx="441781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783085"/>
                </a:solidFill>
              </a:rPr>
              <a:t>Looking for students who can - </a:t>
            </a:r>
          </a:p>
          <a:p>
            <a:endParaRPr lang="en-US">
              <a:solidFill>
                <a:srgbClr val="783085"/>
              </a:solidFill>
            </a:endParaRPr>
          </a:p>
          <a:p>
            <a:r>
              <a:rPr lang="en-US">
                <a:solidFill>
                  <a:srgbClr val="783085"/>
                </a:solidFill>
              </a:rPr>
              <a:t>1. Design ingenious </a:t>
            </a:r>
            <a:r>
              <a:rPr lang="en-US" err="1">
                <a:solidFill>
                  <a:srgbClr val="783085"/>
                </a:solidFill>
              </a:rPr>
              <a:t>behavioural</a:t>
            </a:r>
            <a:r>
              <a:rPr lang="en-US">
                <a:solidFill>
                  <a:srgbClr val="783085"/>
                </a:solidFill>
              </a:rPr>
              <a:t> paradigms that can answer the above questions</a:t>
            </a:r>
          </a:p>
          <a:p>
            <a:endParaRPr lang="en-US">
              <a:solidFill>
                <a:srgbClr val="783085"/>
              </a:solidFill>
            </a:endParaRPr>
          </a:p>
          <a:p>
            <a:r>
              <a:rPr lang="en-US">
                <a:solidFill>
                  <a:srgbClr val="783085"/>
                </a:solidFill>
              </a:rPr>
              <a:t>2. Establish a method of measure chronic stress (</a:t>
            </a:r>
            <a:r>
              <a:rPr lang="en-US" err="1">
                <a:solidFill>
                  <a:srgbClr val="783085"/>
                </a:solidFill>
              </a:rPr>
              <a:t>behaviour</a:t>
            </a:r>
            <a:r>
              <a:rPr lang="en-US">
                <a:solidFill>
                  <a:srgbClr val="783085"/>
                </a:solidFill>
              </a:rPr>
              <a:t> + physiological)</a:t>
            </a:r>
          </a:p>
          <a:p>
            <a:endParaRPr lang="en-US">
              <a:solidFill>
                <a:srgbClr val="783085"/>
              </a:solidFill>
            </a:endParaRPr>
          </a:p>
          <a:p>
            <a:r>
              <a:rPr lang="en-US">
                <a:solidFill>
                  <a:srgbClr val="783085"/>
                </a:solidFill>
              </a:rPr>
              <a:t>3. Are committed to learning and completing projects.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BFF549-111F-4C45-4FD9-4292D64C1F52}"/>
              </a:ext>
            </a:extLst>
          </p:cNvPr>
          <p:cNvSpPr txBox="1">
            <a:spLocks/>
          </p:cNvSpPr>
          <p:nvPr/>
        </p:nvSpPr>
        <p:spPr>
          <a:xfrm>
            <a:off x="1307338" y="1511889"/>
            <a:ext cx="4593184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sz="2400">
                <a:solidFill>
                  <a:srgbClr val="92D050"/>
                </a:solidFill>
              </a:rPr>
              <a:t>Do qualitatively rich experiences help to override effects of stress?</a:t>
            </a:r>
          </a:p>
        </p:txBody>
      </p:sp>
    </p:spTree>
    <p:extLst>
      <p:ext uri="{BB962C8B-B14F-4D97-AF65-F5344CB8AC3E}">
        <p14:creationId xmlns:p14="http://schemas.microsoft.com/office/powerpoint/2010/main" val="58177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4" y="0"/>
            <a:ext cx="9171254" cy="5128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6022" y="2655747"/>
            <a:ext cx="1237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rgbClr val="0181D3"/>
                </a:solidFill>
              </a:rPr>
              <a:t>Stress, depression, memory &amp; decision making, cognitive ageing</a:t>
            </a:r>
            <a:endParaRPr lang="en-IN" sz="1050" b="1">
              <a:solidFill>
                <a:srgbClr val="0181D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1219" y="3013537"/>
            <a:ext cx="128842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rgbClr val="0181D3"/>
                </a:solidFill>
              </a:rPr>
              <a:t> cognitive risks for depression, virtual reality, eye-movement, and gait </a:t>
            </a:r>
            <a:r>
              <a:rPr lang="en-US" sz="1050" b="1" err="1">
                <a:solidFill>
                  <a:srgbClr val="0181D3"/>
                </a:solidFill>
              </a:rPr>
              <a:t>behaviour</a:t>
            </a:r>
            <a:endParaRPr lang="en-IN" sz="1050" b="1">
              <a:solidFill>
                <a:srgbClr val="0181D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48784" y="2153689"/>
            <a:ext cx="1153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rgbClr val="0181D3"/>
                </a:solidFill>
              </a:rPr>
              <a:t>Music perception and social media, risk factors for depression </a:t>
            </a:r>
            <a:endParaRPr lang="en-IN" sz="1050" b="1">
              <a:solidFill>
                <a:srgbClr val="0181D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37294" y="377801"/>
            <a:ext cx="14067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rgbClr val="0181D3"/>
                </a:solidFill>
              </a:rPr>
              <a:t>Empathy, </a:t>
            </a:r>
            <a:r>
              <a:rPr lang="en-US" sz="1050" b="1" err="1">
                <a:solidFill>
                  <a:srgbClr val="0181D3"/>
                </a:solidFill>
              </a:rPr>
              <a:t>neurorehab</a:t>
            </a:r>
            <a:r>
              <a:rPr lang="en-US" sz="1050" b="1">
                <a:solidFill>
                  <a:srgbClr val="0181D3"/>
                </a:solidFill>
              </a:rPr>
              <a:t>, </a:t>
            </a:r>
            <a:r>
              <a:rPr lang="en-US" sz="1050" b="1" err="1">
                <a:solidFill>
                  <a:srgbClr val="0181D3"/>
                </a:solidFill>
              </a:rPr>
              <a:t>neuroeconomics</a:t>
            </a:r>
            <a:r>
              <a:rPr lang="en-US" sz="1050" b="1">
                <a:solidFill>
                  <a:srgbClr val="0181D3"/>
                </a:solidFill>
              </a:rPr>
              <a:t>, game platforms</a:t>
            </a:r>
            <a:endParaRPr lang="en-IN" sz="1050" b="1">
              <a:solidFill>
                <a:srgbClr val="0181D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90609" y="2776937"/>
            <a:ext cx="1153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rgbClr val="0181D3"/>
                </a:solidFill>
              </a:rPr>
              <a:t>Memory, Lifelogging/</a:t>
            </a:r>
          </a:p>
          <a:p>
            <a:pPr algn="ctr"/>
            <a:r>
              <a:rPr lang="en-US" sz="1050" b="1">
                <a:solidFill>
                  <a:srgbClr val="0181D3"/>
                </a:solidFill>
              </a:rPr>
              <a:t>Extended Reality, Comp-</a:t>
            </a:r>
            <a:r>
              <a:rPr lang="en-US" sz="1050" b="1" err="1">
                <a:solidFill>
                  <a:srgbClr val="0181D3"/>
                </a:solidFill>
              </a:rPr>
              <a:t>Neurosci</a:t>
            </a:r>
            <a:endParaRPr lang="en-IN" sz="1050" b="1">
              <a:solidFill>
                <a:srgbClr val="0181D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70849" y="282127"/>
            <a:ext cx="1153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>
                <a:solidFill>
                  <a:srgbClr val="0181D3"/>
                </a:solidFill>
              </a:rPr>
              <a:t>Time perception, AI, computational modelling</a:t>
            </a:r>
            <a:endParaRPr lang="en-IN" sz="1050" b="1">
              <a:solidFill>
                <a:srgbClr val="0181D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484" y="3605819"/>
            <a:ext cx="182360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500" b="1">
                <a:solidFill>
                  <a:schemeClr val="tx2">
                    <a:lumMod val="75000"/>
                  </a:schemeClr>
                </a:solidFill>
              </a:rPr>
              <a:t>Bhaktee Dongaonkar</a:t>
            </a:r>
          </a:p>
          <a:p>
            <a:pPr algn="ctr"/>
            <a:r>
              <a:rPr lang="sv-SE" sz="1050">
                <a:solidFill>
                  <a:schemeClr val="bg1">
                    <a:lumMod val="50000"/>
                  </a:schemeClr>
                </a:solidFill>
              </a:rPr>
              <a:t>Assistant Professor</a:t>
            </a:r>
          </a:p>
          <a:p>
            <a:pPr algn="ctr"/>
            <a:r>
              <a:rPr lang="sv-SE" sz="1050">
                <a:solidFill>
                  <a:schemeClr val="bg1">
                    <a:lumMod val="50000"/>
                  </a:schemeClr>
                </a:solidFill>
              </a:rPr>
              <a:t>IIITH</a:t>
            </a:r>
            <a:endParaRPr lang="en-IN" sz="105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09343" y="3977294"/>
            <a:ext cx="182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500" b="1">
                <a:solidFill>
                  <a:schemeClr val="tx2">
                    <a:lumMod val="75000"/>
                  </a:schemeClr>
                </a:solidFill>
              </a:rPr>
              <a:t>Priyanka Srivastava</a:t>
            </a:r>
          </a:p>
          <a:p>
            <a:pPr algn="ctr"/>
            <a:r>
              <a:rPr lang="sv-SE" sz="1050">
                <a:solidFill>
                  <a:schemeClr val="bg1">
                    <a:lumMod val="50000"/>
                  </a:schemeClr>
                </a:solidFill>
              </a:rPr>
              <a:t>Senior Research Scientist</a:t>
            </a:r>
          </a:p>
          <a:p>
            <a:pPr algn="ctr"/>
            <a:r>
              <a:rPr lang="sv-SE" sz="1050">
                <a:solidFill>
                  <a:schemeClr val="bg1">
                    <a:lumMod val="50000"/>
                  </a:schemeClr>
                </a:solidFill>
              </a:rPr>
              <a:t>IIITH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1875" y="3187378"/>
            <a:ext cx="182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500" b="1">
                <a:solidFill>
                  <a:schemeClr val="tx2">
                    <a:lumMod val="75000"/>
                  </a:schemeClr>
                </a:solidFill>
              </a:rPr>
              <a:t>Vinoo Alluri</a:t>
            </a:r>
          </a:p>
          <a:p>
            <a:pPr algn="ctr"/>
            <a:r>
              <a:rPr lang="sv-SE" sz="1050">
                <a:solidFill>
                  <a:schemeClr val="bg1">
                    <a:lumMod val="50000"/>
                  </a:schemeClr>
                </a:solidFill>
              </a:rPr>
              <a:t>Assistant Professor</a:t>
            </a:r>
          </a:p>
          <a:p>
            <a:pPr algn="ctr"/>
            <a:r>
              <a:rPr lang="sv-SE" sz="1050">
                <a:solidFill>
                  <a:schemeClr val="bg1">
                    <a:lumMod val="50000"/>
                  </a:schemeClr>
                </a:solidFill>
              </a:rPr>
              <a:t>IIITH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24240" y="3977293"/>
            <a:ext cx="182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500" b="1">
                <a:solidFill>
                  <a:schemeClr val="tx2">
                    <a:lumMod val="75000"/>
                  </a:schemeClr>
                </a:solidFill>
              </a:rPr>
              <a:t>Vishnu Sreekumar</a:t>
            </a:r>
          </a:p>
          <a:p>
            <a:pPr algn="ctr"/>
            <a:r>
              <a:rPr lang="sv-SE" sz="1050">
                <a:solidFill>
                  <a:schemeClr val="bg1">
                    <a:lumMod val="50000"/>
                  </a:schemeClr>
                </a:solidFill>
              </a:rPr>
              <a:t>Assistant Professor</a:t>
            </a:r>
          </a:p>
          <a:p>
            <a:pPr algn="ctr"/>
            <a:r>
              <a:rPr lang="sv-SE" sz="1050">
                <a:solidFill>
                  <a:schemeClr val="bg1">
                    <a:lumMod val="50000"/>
                  </a:schemeClr>
                </a:solidFill>
              </a:rPr>
              <a:t>IIITH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41359" y="1339096"/>
            <a:ext cx="182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500" b="1">
                <a:solidFill>
                  <a:schemeClr val="tx2">
                    <a:lumMod val="75000"/>
                  </a:schemeClr>
                </a:solidFill>
              </a:rPr>
              <a:t>Kavita Vemuri</a:t>
            </a:r>
          </a:p>
          <a:p>
            <a:pPr algn="ctr"/>
            <a:r>
              <a:rPr lang="sv-SE" sz="1050">
                <a:solidFill>
                  <a:schemeClr val="bg1">
                    <a:lumMod val="50000"/>
                  </a:schemeClr>
                </a:solidFill>
              </a:rPr>
              <a:t>Assistant Professor</a:t>
            </a:r>
          </a:p>
          <a:p>
            <a:pPr algn="ctr"/>
            <a:r>
              <a:rPr lang="sv-SE" sz="1050">
                <a:solidFill>
                  <a:schemeClr val="bg1">
                    <a:lumMod val="50000"/>
                  </a:schemeClr>
                </a:solidFill>
              </a:rPr>
              <a:t>IIITH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25179" y="1384278"/>
            <a:ext cx="182360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500" b="1">
                <a:solidFill>
                  <a:schemeClr val="tx2">
                    <a:lumMod val="75000"/>
                  </a:schemeClr>
                </a:solidFill>
              </a:rPr>
              <a:t>Bapi Raju</a:t>
            </a:r>
          </a:p>
          <a:p>
            <a:pPr algn="ctr"/>
            <a:r>
              <a:rPr lang="sv-SE" sz="1050">
                <a:solidFill>
                  <a:schemeClr val="bg1">
                    <a:lumMod val="50000"/>
                  </a:schemeClr>
                </a:solidFill>
              </a:rPr>
              <a:t>Professor, IIITH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2432" y="784113"/>
            <a:ext cx="293969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950" b="1" err="1">
                <a:solidFill>
                  <a:srgbClr val="0181D3"/>
                </a:solidFill>
              </a:rPr>
              <a:t>CogSci</a:t>
            </a:r>
            <a:r>
              <a:rPr lang="en-IN" sz="4950" b="1">
                <a:solidFill>
                  <a:srgbClr val="0181D3"/>
                </a:solidFill>
              </a:rPr>
              <a:t> Lab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E4172-48D5-0D3E-4323-745F0D83E728}"/>
              </a:ext>
            </a:extLst>
          </p:cNvPr>
          <p:cNvSpPr txBox="1"/>
          <p:nvPr/>
        </p:nvSpPr>
        <p:spPr>
          <a:xfrm>
            <a:off x="-2157" y="-2157"/>
            <a:ext cx="4738058" cy="9341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accent2">
                    <a:lumMod val="75000"/>
                  </a:schemeClr>
                </a:solidFill>
                <a:latin typeface="Open Sans"/>
              </a:rPr>
              <a:t>Please contact the individual faculty for more details! Looking forward to interacting with all interested students...</a:t>
            </a:r>
            <a:endParaRPr lang="en-US" sz="18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677807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fined">
  <a:themeElements>
    <a:clrScheme name="Refined 1">
      <a:dk1>
        <a:srgbClr val="666633"/>
      </a:dk1>
      <a:lt1>
        <a:srgbClr val="FFFFFF"/>
      </a:lt1>
      <a:dk2>
        <a:srgbClr val="000000"/>
      </a:dk2>
      <a:lt2>
        <a:srgbClr val="FFFFFF"/>
      </a:lt2>
      <a:accent1>
        <a:srgbClr val="666699"/>
      </a:accent1>
      <a:accent2>
        <a:srgbClr val="990000"/>
      </a:accent2>
      <a:accent3>
        <a:srgbClr val="AAAAAA"/>
      </a:accent3>
      <a:accent4>
        <a:srgbClr val="DADADA"/>
      </a:accent4>
      <a:accent5>
        <a:srgbClr val="B8B8CA"/>
      </a:accent5>
      <a:accent6>
        <a:srgbClr val="8A0000"/>
      </a:accent6>
      <a:hlink>
        <a:srgbClr val="999900"/>
      </a:hlink>
      <a:folHlink>
        <a:srgbClr val="FFFFFF"/>
      </a:folHlink>
    </a:clrScheme>
    <a:fontScheme name="Refined">
      <a:majorFont>
        <a:latin typeface="Times New Roman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8</Slides>
  <Notes>1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tropic</vt:lpstr>
      <vt:lpstr>Refined</vt:lpstr>
      <vt:lpstr>Office Theme</vt:lpstr>
      <vt:lpstr>Office Theme</vt:lpstr>
      <vt:lpstr>PowerPoint Presentation</vt:lpstr>
      <vt:lpstr>Brain, Cognition and Computation Lab (BCCL)</vt:lpstr>
      <vt:lpstr>PowerPoint Presentation</vt:lpstr>
      <vt:lpstr>PowerPoint Presentation</vt:lpstr>
      <vt:lpstr>PowerPoint Presentation</vt:lpstr>
      <vt:lpstr>Research Themes</vt:lpstr>
      <vt:lpstr>How do stress &amp; depression affect memory processes?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Aging Brain in Health &amp; Disease</dc:title>
  <dc:creator/>
  <cp:revision>3</cp:revision>
  <dcterms:modified xsi:type="dcterms:W3CDTF">2022-10-28T06:14:30Z</dcterms:modified>
</cp:coreProperties>
</file>